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548640" cy="73152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858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237744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Defensible compliance, end-to-end.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548640" y="37490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regulator-shaped operating system for trust, fiduciary and MLRO firms.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48640" y="60350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round  ·  2026  ·  founder@regalign.app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we win.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4864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737360"/>
            <a:ext cx="3383280" cy="3840480"/>
          </a:xfrm>
          <a:prstGeom prst="roundRect">
            <a:avLst>
              <a:gd name="adj" fmla="val 4054"/>
            </a:avLst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92024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Spreadsheets + Word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05840" y="2743200"/>
            <a:ext cx="28346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but fragile. Personal liability risk. Not defensible at scale.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480560" y="1737360"/>
            <a:ext cx="3383280" cy="3840480"/>
          </a:xfrm>
          <a:prstGeom prst="roundRect">
            <a:avLst>
              <a:gd name="adj" fmla="val 4054"/>
            </a:avLst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663440" y="192024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GRC tools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754880" y="2743200"/>
            <a:ext cx="28346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Retrofitted to TCSP. Heavy implementation. Low fit. Expensive.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8229600" y="1737360"/>
            <a:ext cx="3383280" cy="3840480"/>
          </a:xfrm>
          <a:prstGeom prst="roundRect">
            <a:avLst>
              <a:gd name="adj" fmla="val 4054"/>
            </a:avLst>
          </a:prstGeom>
          <a:solidFill>
            <a:srgbClr val="1E2761"/>
          </a:solidFill>
          <a:ln w="25400">
            <a:solidFill>
              <a:srgbClr val="F9616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412480" y="192024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503920" y="2743200"/>
            <a:ext cx="28346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from day one. Evidence ledger by default. Implementation in weeks.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10/14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 &amp; efficiency.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4864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828800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201168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31089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Modules shipped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429000" y="1828800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2761"/>
          </a:solidFill>
          <a:ln/>
        </p:spPr>
      </p:sp>
      <p:sp>
        <p:nvSpPr>
          <p:cNvPr id="8" name="Text 6"/>
          <p:cNvSpPr/>
          <p:nvPr/>
        </p:nvSpPr>
        <p:spPr>
          <a:xfrm>
            <a:off x="3429000" y="201168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 mo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3429000" y="31089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time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309360" y="1828800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2761"/>
          </a:solidFill>
          <a:ln/>
        </p:spPr>
      </p:sp>
      <p:sp>
        <p:nvSpPr>
          <p:cNvPr id="11" name="Text 9"/>
          <p:cNvSpPr/>
          <p:nvPr/>
        </p:nvSpPr>
        <p:spPr>
          <a:xfrm>
            <a:off x="6309360" y="201168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&lt;£15k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6309360" y="31089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spent to date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9189720" y="1828800"/>
            <a:ext cx="2651760" cy="2011680"/>
          </a:xfrm>
          <a:prstGeom prst="roundRect">
            <a:avLst>
              <a:gd name="adj" fmla="val 4545"/>
            </a:avLst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9189720" y="201168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£325k+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9189720" y="31089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Equivalent build cost absorbed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8640" y="45720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of warm conversations with named CCOs / MLROs across Jersey and London. NDA on request.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48640" y="51206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Sandbox tenant (Northwind Fiduciary) used in live demos. Full sample pack available.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11/14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&amp; advisors.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4864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7373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48640" y="22402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Regulated-industry operator. Built RegAlign top-to-bottom in 6 months. Selling personally to first cohort.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30175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Advisory bench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35204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compliance practitioners across Jersey, Guernsey and London. Named under NDA.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48640" y="42976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hires (post-raise)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8640" y="48006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success / implementation lead (Jersey or London)  ·  Full-stack engineer  ·  Fractional compliance SME.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12/14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548640" cy="73152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858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64592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£400–600k seed.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548640" y="292608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18-month runway to £750k ARR and a defensible Series A narrative.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48640" y="40233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success / implementation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863840" y="4023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hire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44348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engineer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863840" y="44348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hire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8463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Fractional compliance SME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863840" y="48463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0.5 FTE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5257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Sales, events, content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863840" y="52578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12-month budget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56692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Runway buffer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863840" y="5669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3–4 months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126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founder@regalign.app  ·  regalign.app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13/14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 — what to look at next.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4864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737360"/>
            <a:ext cx="109728" cy="64008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73736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Pack (9 PDFs)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0" y="1737360"/>
            <a:ext cx="6583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regulator-shaped artefacts from the sandbox tenant.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514600"/>
            <a:ext cx="109728" cy="64008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251460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Memo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029200" y="2514600"/>
            <a:ext cx="6583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Long-form thesis, market sizing, business model.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291840"/>
            <a:ext cx="109728" cy="64008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329184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Economics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029200" y="3291840"/>
            <a:ext cx="6583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absorbed, remaining build, funding scenarios.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4069080"/>
            <a:ext cx="109728" cy="64008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406908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Value Model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029200" y="4069080"/>
            <a:ext cx="6583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much customers save, with methodology.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48640" y="4846320"/>
            <a:ext cx="109728" cy="64008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4846320"/>
            <a:ext cx="4114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 Briefs (CCO / Board / MLRO)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029200" y="4846320"/>
            <a:ext cx="6583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One-pagers tuned to each persona.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14/14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defensibility lives in fragments.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4864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64592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645920" y="1965960"/>
            <a:ext cx="40233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assessments updated once a year and immediately stale.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217920" y="164592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92240" y="1920240"/>
            <a:ext cx="640080" cy="64008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649224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315200" y="1965960"/>
            <a:ext cx="40233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Breach logs owned by one person, fragile to staff turnover.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48640" y="365760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3931920"/>
            <a:ext cx="640080" cy="64008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39319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645920" y="3977640"/>
            <a:ext cx="40233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Approvals scattered across inboxes, hard to reconstruct.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217920" y="365760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92240" y="3931920"/>
            <a:ext cx="640080" cy="64008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8" name="Text 16"/>
          <p:cNvSpPr/>
          <p:nvPr/>
        </p:nvSpPr>
        <p:spPr>
          <a:xfrm>
            <a:off x="6492240" y="39319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PDF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315200" y="3977640"/>
            <a:ext cx="40233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packs assembled the night before — every quarter different.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48640" y="58521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regulator walks in, the firm reconstructs a story from artefacts that were never linked.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2/14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now.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4864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645920"/>
            <a:ext cx="137160" cy="9144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5" name="Text 3"/>
          <p:cNvSpPr/>
          <p:nvPr/>
        </p:nvSpPr>
        <p:spPr>
          <a:xfrm>
            <a:off x="868680" y="164592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Handbook pressure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206240" y="1645920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JFSC, GFSC, IoM FSA and FCA have all raised the bar on monitoring evidence and frequency.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137160" cy="9144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274320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liability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206240" y="2743200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SM&amp;CR and CD equivalents put the MLRO/CCO's name on the line every quarter.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48640" y="3840480"/>
            <a:ext cx="137160" cy="9144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38404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ceiling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206240" y="3840480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Firms have stopped adding compliance headcount. The market is asking for productivity.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48640" y="4937760"/>
            <a:ext cx="137160" cy="9144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493776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finally useful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206240" y="4937760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only when grounded in a structured compliance graph — which RegAlign provides.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3/14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product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as a graph.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21031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source of truth. Every artefact generated from it. Every change in the audit trail.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3200400"/>
            <a:ext cx="3657600" cy="1280160"/>
          </a:xfrm>
          <a:prstGeom prst="roundRect">
            <a:avLst>
              <a:gd name="adj" fmla="val 7143"/>
            </a:avLst>
          </a:prstGeom>
          <a:solidFill>
            <a:srgbClr val="0E1638"/>
          </a:solidFill>
          <a:ln w="6350">
            <a:solidFill>
              <a:srgbClr val="F9616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320040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Monitoring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Programme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434840" y="3200400"/>
            <a:ext cx="3657600" cy="1280160"/>
          </a:xfrm>
          <a:prstGeom prst="roundRect">
            <a:avLst>
              <a:gd name="adj" fmla="val 7143"/>
            </a:avLst>
          </a:prstGeom>
          <a:solidFill>
            <a:srgbClr val="0E1638"/>
          </a:solidFill>
          <a:ln w="6350">
            <a:solidFill>
              <a:srgbClr val="F9616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434840" y="320040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+ Compliance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Assessments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8321040" y="3200400"/>
            <a:ext cx="3657600" cy="1280160"/>
          </a:xfrm>
          <a:prstGeom prst="roundRect">
            <a:avLst>
              <a:gd name="adj" fmla="val 7143"/>
            </a:avLst>
          </a:prstGeom>
          <a:solidFill>
            <a:srgbClr val="0E1638"/>
          </a:solidFill>
          <a:ln w="6350">
            <a:solidFill>
              <a:srgbClr val="F9616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321040" y="320040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&amp;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 Packs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4663440"/>
            <a:ext cx="3657600" cy="1280160"/>
          </a:xfrm>
          <a:prstGeom prst="roundRect">
            <a:avLst>
              <a:gd name="adj" fmla="val 7143"/>
            </a:avLst>
          </a:prstGeom>
          <a:solidFill>
            <a:srgbClr val="0E1638"/>
          </a:solidFill>
          <a:ln w="6350">
            <a:solidFill>
              <a:srgbClr val="F9616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466344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Breach &amp; Incident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4434840" y="4663440"/>
            <a:ext cx="3657600" cy="1280160"/>
          </a:xfrm>
          <a:prstGeom prst="roundRect">
            <a:avLst>
              <a:gd name="adj" fmla="val 7143"/>
            </a:avLst>
          </a:prstGeom>
          <a:solidFill>
            <a:srgbClr val="0E1638"/>
          </a:solidFill>
          <a:ln w="6350">
            <a:solidFill>
              <a:srgbClr val="F9616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434840" y="466344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/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Ledger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8321040" y="4663440"/>
            <a:ext cx="3657600" cy="1280160"/>
          </a:xfrm>
          <a:prstGeom prst="roundRect">
            <a:avLst>
              <a:gd name="adj" fmla="val 7143"/>
            </a:avLst>
          </a:prstGeom>
          <a:solidFill>
            <a:srgbClr val="0E1638"/>
          </a:solidFill>
          <a:ln w="6350">
            <a:solidFill>
              <a:srgbClr val="F9616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21040" y="466344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 &amp;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4/14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works.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4864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828800"/>
            <a:ext cx="2651760" cy="3657600"/>
          </a:xfrm>
          <a:prstGeom prst="roundRect">
            <a:avLst>
              <a:gd name="adj" fmla="val 3448"/>
            </a:avLst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600200" y="2103120"/>
            <a:ext cx="548640" cy="5486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1600200" y="2103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28346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the firm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34747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Entities, services, jurisdictions, key people — once.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429000" y="1828800"/>
            <a:ext cx="2651760" cy="3657600"/>
          </a:xfrm>
          <a:prstGeom prst="roundRect">
            <a:avLst>
              <a:gd name="adj" fmla="val 3448"/>
            </a:avLst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480560" y="2103120"/>
            <a:ext cx="548640" cy="5486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1" name="Text 9"/>
          <p:cNvSpPr/>
          <p:nvPr/>
        </p:nvSpPr>
        <p:spPr>
          <a:xfrm>
            <a:off x="4480560" y="2103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611880" y="28346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baseline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11880" y="34747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BRA + CRA shaped to your regulator's handbook.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309360" y="1828800"/>
            <a:ext cx="2651760" cy="3657600"/>
          </a:xfrm>
          <a:prstGeom prst="roundRect">
            <a:avLst>
              <a:gd name="adj" fmla="val 3448"/>
            </a:avLst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360920" y="2103120"/>
            <a:ext cx="548640" cy="5486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6" name="Text 14"/>
          <p:cNvSpPr/>
          <p:nvPr/>
        </p:nvSpPr>
        <p:spPr>
          <a:xfrm>
            <a:off x="7360920" y="2103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492240" y="28346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the year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92240" y="34747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tests, breach logging, board reporting — inside the platform.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9189720" y="1828800"/>
            <a:ext cx="2651760" cy="3657600"/>
          </a:xfrm>
          <a:prstGeom prst="roundRect">
            <a:avLst>
              <a:gd name="adj" fmla="val 3448"/>
            </a:avLst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2103120"/>
            <a:ext cx="548640" cy="5486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1" name="Text 19"/>
          <p:cNvSpPr/>
          <p:nvPr/>
        </p:nvSpPr>
        <p:spPr>
          <a:xfrm>
            <a:off x="10241280" y="2103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9372600" y="283464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Artefacts self-generate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372600" y="34747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Board, regulator, audit-trail packs — clean, dated, reproducible.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5/14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already ship the artefacts.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4864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2801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 regulator-shaped outputs, generated from a single sandbox tenant. Every page reproducible.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2194560"/>
            <a:ext cx="2651760" cy="1737360"/>
          </a:xfrm>
          <a:prstGeom prst="roundRect">
            <a:avLst>
              <a:gd name="adj" fmla="val 4211"/>
            </a:avLst>
          </a:prstGeom>
          <a:solidFill>
            <a:srgbClr val="1E2761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2194560"/>
            <a:ext cx="2651760" cy="109728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46888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Monitoring Programme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3429000" y="2194560"/>
            <a:ext cx="2651760" cy="1737360"/>
          </a:xfrm>
          <a:prstGeom prst="roundRect">
            <a:avLst>
              <a:gd name="adj" fmla="val 4211"/>
            </a:avLst>
          </a:prstGeom>
          <a:solidFill>
            <a:srgbClr val="1E2761"/>
          </a:solidFill>
          <a:ln/>
        </p:spPr>
      </p:sp>
      <p:sp>
        <p:nvSpPr>
          <p:cNvPr id="9" name="Shape 7"/>
          <p:cNvSpPr/>
          <p:nvPr/>
        </p:nvSpPr>
        <p:spPr>
          <a:xfrm>
            <a:off x="3429000" y="2194560"/>
            <a:ext cx="2651760" cy="109728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0" name="Text 8"/>
          <p:cNvSpPr/>
          <p:nvPr/>
        </p:nvSpPr>
        <p:spPr>
          <a:xfrm>
            <a:off x="3611880" y="246888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Risk Assessment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6309360" y="2194560"/>
            <a:ext cx="2651760" cy="1737360"/>
          </a:xfrm>
          <a:prstGeom prst="roundRect">
            <a:avLst>
              <a:gd name="adj" fmla="val 4211"/>
            </a:avLst>
          </a:prstGeom>
          <a:solidFill>
            <a:srgbClr val="1E2761"/>
          </a:solidFill>
          <a:ln/>
        </p:spPr>
      </p:sp>
      <p:sp>
        <p:nvSpPr>
          <p:cNvPr id="12" name="Shape 10"/>
          <p:cNvSpPr/>
          <p:nvPr/>
        </p:nvSpPr>
        <p:spPr>
          <a:xfrm>
            <a:off x="6309360" y="2194560"/>
            <a:ext cx="2651760" cy="109728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3" name="Text 11"/>
          <p:cNvSpPr/>
          <p:nvPr/>
        </p:nvSpPr>
        <p:spPr>
          <a:xfrm>
            <a:off x="6492240" y="246888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Risk Assessment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9189720" y="2194560"/>
            <a:ext cx="2651760" cy="1737360"/>
          </a:xfrm>
          <a:prstGeom prst="roundRect">
            <a:avLst>
              <a:gd name="adj" fmla="val 4211"/>
            </a:avLst>
          </a:prstGeom>
          <a:solidFill>
            <a:srgbClr val="1E2761"/>
          </a:solidFill>
          <a:ln/>
        </p:spPr>
      </p:sp>
      <p:sp>
        <p:nvSpPr>
          <p:cNvPr id="15" name="Shape 13"/>
          <p:cNvSpPr/>
          <p:nvPr/>
        </p:nvSpPr>
        <p:spPr>
          <a:xfrm>
            <a:off x="9189720" y="2194560"/>
            <a:ext cx="2651760" cy="109728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6" name="Text 14"/>
          <p:cNvSpPr/>
          <p:nvPr/>
        </p:nvSpPr>
        <p:spPr>
          <a:xfrm>
            <a:off x="9372600" y="246888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Pack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548640" y="4206240"/>
            <a:ext cx="2651760" cy="1737360"/>
          </a:xfrm>
          <a:prstGeom prst="roundRect">
            <a:avLst>
              <a:gd name="adj" fmla="val 4211"/>
            </a:avLst>
          </a:prstGeom>
          <a:solidFill>
            <a:srgbClr val="1E2761"/>
          </a:solidFill>
          <a:ln/>
        </p:spPr>
      </p:sp>
      <p:sp>
        <p:nvSpPr>
          <p:cNvPr id="18" name="Shape 16"/>
          <p:cNvSpPr/>
          <p:nvPr/>
        </p:nvSpPr>
        <p:spPr>
          <a:xfrm>
            <a:off x="548640" y="4206240"/>
            <a:ext cx="2651760" cy="109728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4805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 Pack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3429000" y="4206240"/>
            <a:ext cx="2651760" cy="1737360"/>
          </a:xfrm>
          <a:prstGeom prst="roundRect">
            <a:avLst>
              <a:gd name="adj" fmla="val 4211"/>
            </a:avLst>
          </a:prstGeom>
          <a:solidFill>
            <a:srgbClr val="1E2761"/>
          </a:solidFill>
          <a:ln/>
        </p:spPr>
      </p:sp>
      <p:sp>
        <p:nvSpPr>
          <p:cNvPr id="21" name="Shape 19"/>
          <p:cNvSpPr/>
          <p:nvPr/>
        </p:nvSpPr>
        <p:spPr>
          <a:xfrm>
            <a:off x="3429000" y="4206240"/>
            <a:ext cx="2651760" cy="109728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22" name="Text 20"/>
          <p:cNvSpPr/>
          <p:nvPr/>
        </p:nvSpPr>
        <p:spPr>
          <a:xfrm>
            <a:off x="3611880" y="44805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Breach Register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6309360" y="4206240"/>
            <a:ext cx="2651760" cy="1737360"/>
          </a:xfrm>
          <a:prstGeom prst="roundRect">
            <a:avLst>
              <a:gd name="adj" fmla="val 4211"/>
            </a:avLst>
          </a:prstGeom>
          <a:solidFill>
            <a:srgbClr val="1E2761"/>
          </a:solidFill>
          <a:ln/>
        </p:spPr>
      </p:sp>
      <p:sp>
        <p:nvSpPr>
          <p:cNvPr id="24" name="Shape 22"/>
          <p:cNvSpPr/>
          <p:nvPr/>
        </p:nvSpPr>
        <p:spPr>
          <a:xfrm>
            <a:off x="6309360" y="4206240"/>
            <a:ext cx="2651760" cy="109728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25" name="Text 23"/>
          <p:cNvSpPr/>
          <p:nvPr/>
        </p:nvSpPr>
        <p:spPr>
          <a:xfrm>
            <a:off x="6492240" y="44805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Extract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9189720" y="4206240"/>
            <a:ext cx="2651760" cy="1737360"/>
          </a:xfrm>
          <a:prstGeom prst="roundRect">
            <a:avLst>
              <a:gd name="adj" fmla="val 4211"/>
            </a:avLst>
          </a:prstGeom>
          <a:solidFill>
            <a:srgbClr val="1E2761"/>
          </a:solidFill>
          <a:ln/>
        </p:spPr>
      </p:sp>
      <p:sp>
        <p:nvSpPr>
          <p:cNvPr id="27" name="Shape 25"/>
          <p:cNvSpPr/>
          <p:nvPr/>
        </p:nvSpPr>
        <p:spPr>
          <a:xfrm>
            <a:off x="9189720" y="4206240"/>
            <a:ext cx="2651760" cy="109728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28" name="Text 26"/>
          <p:cNvSpPr/>
          <p:nvPr/>
        </p:nvSpPr>
        <p:spPr>
          <a:xfrm>
            <a:off x="9372600" y="44805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 One-Pager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6/14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Market.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4864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554480"/>
            <a:ext cx="11064240" cy="5029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554480"/>
            <a:ext cx="36850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233672" y="1554480"/>
            <a:ext cx="36850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7918704" y="1554480"/>
            <a:ext cx="36850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548640" y="2057400"/>
            <a:ext cx="11064240" cy="594360"/>
          </a:xfrm>
          <a:prstGeom prst="rect">
            <a:avLst/>
          </a:prstGeom>
          <a:solidFill>
            <a:srgbClr val="EEF1FB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05740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FCA-regulated TCSPs &amp; fiduciary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416552" y="205740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~3,100 firms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101584" y="205740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£540m+ compliance spend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265176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Jersey (JFSC)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416552" y="265176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~145 TCB firms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101584" y="265176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~22 large groups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48640" y="3246120"/>
            <a:ext cx="11064240" cy="594360"/>
          </a:xfrm>
          <a:prstGeom prst="rect">
            <a:avLst/>
          </a:prstGeom>
          <a:solidFill>
            <a:srgbClr val="EEF1FB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324612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Guernsey (GFSC)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416552" y="324612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~140 licensees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101584" y="324612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Tight-knit market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31520" y="384048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Isle of Man (IoM FSA)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416552" y="384048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~115 CSPs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101584" y="384048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Underserved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4434840"/>
            <a:ext cx="11064240" cy="594360"/>
          </a:xfrm>
          <a:prstGeom prst="rect">
            <a:avLst/>
          </a:prstGeom>
          <a:solidFill>
            <a:srgbClr val="EEF1FB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" y="443484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phase-2 (LU / MT / IE)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416552" y="443484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~1,400 firms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8101584" y="443484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Expansion track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48640" y="54864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Bottom-up TAM (UK + CD + IoM): ~3,500 firms × £25k ACV  =  £87.5m.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7/14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model.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4864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737360"/>
            <a:ext cx="3383280" cy="3657600"/>
          </a:xfrm>
          <a:prstGeom prst="roundRect">
            <a:avLst>
              <a:gd name="adj" fmla="val 4054"/>
            </a:avLst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737360"/>
            <a:ext cx="338328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73736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Boutique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14400" y="2560320"/>
            <a:ext cx="3017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10–25 staff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£500m AUM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356616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£18–24k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914400" y="44805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spc="300" kern="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ACV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480560" y="1737360"/>
            <a:ext cx="3383280" cy="3657600"/>
          </a:xfrm>
          <a:prstGeom prst="roundRect">
            <a:avLst>
              <a:gd name="adj" fmla="val 4054"/>
            </a:avLst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480560" y="1737360"/>
            <a:ext cx="338328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2" name="Text 10"/>
          <p:cNvSpPr/>
          <p:nvPr/>
        </p:nvSpPr>
        <p:spPr>
          <a:xfrm>
            <a:off x="4480560" y="173736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663440" y="2560320"/>
            <a:ext cx="3017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30–80 staff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£500m–£2bn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663440" y="356616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£28–45k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4663440" y="44805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spc="300" kern="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ACV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229600" y="1737360"/>
            <a:ext cx="3383280" cy="3657600"/>
          </a:xfrm>
          <a:prstGeom prst="roundRect">
            <a:avLst>
              <a:gd name="adj" fmla="val 4054"/>
            </a:avLst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0" y="1737360"/>
            <a:ext cx="338328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0" y="173736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412480" y="2560320"/>
            <a:ext cx="3017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 staff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£2bn+ multi-jurisdiction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412480" y="356616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£55–95k</a:t>
            </a:r>
            <a:endParaRPr lang="en-US" sz="3400" dirty="0"/>
          </a:p>
        </p:txBody>
      </p:sp>
      <p:sp>
        <p:nvSpPr>
          <p:cNvPr id="21" name="Text 19"/>
          <p:cNvSpPr/>
          <p:nvPr/>
        </p:nvSpPr>
        <p:spPr>
          <a:xfrm>
            <a:off x="8412480" y="44805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spc="300" kern="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ACV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" y="57607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 gross margin target  ·  115% NRR target  ·  Implementation £6–15k one-off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8/14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Go-to-market.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51560"/>
            <a:ext cx="548640" cy="54864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1737360"/>
            <a:ext cx="137160" cy="9144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5" name="Text 3"/>
          <p:cNvSpPr/>
          <p:nvPr/>
        </p:nvSpPr>
        <p:spPr>
          <a:xfrm>
            <a:off x="868680" y="173736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founder-led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480560" y="17373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Named-account selling into Jersey / London CCOs and MLROs via warm pipeline.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2834640"/>
            <a:ext cx="137160" cy="9144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283464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advisor channel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480560" y="283464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Boutique consultancies bundle RegAlign into engagements — co-sell economics.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3931920"/>
            <a:ext cx="137160" cy="9144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393192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Regulator-adjacent events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480560" y="393192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Jersey Finance, Guernsey Finance, AIMA, TISA — focused presence, not exhibitors.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548640" y="5029200"/>
            <a:ext cx="137160" cy="9144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502920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as moat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480560" y="502920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E16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artefacts (this pack) + methodology = SEO and inbound from CCO searches.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48640" y="6492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B96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RegAlign®  ·  Confidential  ·  9/14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RegAlign Pitch Deck</dc:title>
  <dc:subject>PptxGenJS Presentation</dc:subject>
  <dc:creator>RegAlign Ltd.</dc:creator>
  <cp:lastModifiedBy>RegAlign Ltd.</cp:lastModifiedBy>
  <cp:revision>1</cp:revision>
  <dcterms:created xsi:type="dcterms:W3CDTF">2026-06-04T16:54:30Z</dcterms:created>
  <dcterms:modified xsi:type="dcterms:W3CDTF">2026-06-04T16:54:30Z</dcterms:modified>
</cp:coreProperties>
</file>